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74" r:id="rId8"/>
    <p:sldId id="275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6" r:id="rId18"/>
    <p:sldId id="271" r:id="rId19"/>
    <p:sldId id="273" r:id="rId20"/>
    <p:sldId id="277" r:id="rId21"/>
    <p:sldId id="279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EB88-6094-F64E-93B9-816F8A9537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Church Attendance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7F44BC-F8FE-5C48-B060-F65C502232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M. Ostberg Ph.D.</a:t>
            </a:r>
          </a:p>
        </p:txBody>
      </p:sp>
    </p:spTree>
    <p:extLst>
      <p:ext uri="{BB962C8B-B14F-4D97-AF65-F5344CB8AC3E}">
        <p14:creationId xmlns:p14="http://schemas.microsoft.com/office/powerpoint/2010/main" val="2646790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Research Question: Has Church Growth Kept up with Parker Growth?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A2ECF890-99B9-5C49-8F6C-287EE7734F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76387" y="645371"/>
            <a:ext cx="6693219" cy="556725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9410569-B561-E94D-8998-BE3B2C588988}"/>
              </a:ext>
            </a:extLst>
          </p:cNvPr>
          <p:cNvSpPr txBox="1"/>
          <p:nvPr/>
        </p:nvSpPr>
        <p:spPr>
          <a:xfrm>
            <a:off x="5290183" y="6350648"/>
            <a:ext cx="6265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worldpopulationreview.com</a:t>
            </a:r>
            <a:r>
              <a:rPr lang="en-US" dirty="0"/>
              <a:t>/us-cities/parker-co-population/</a:t>
            </a:r>
          </a:p>
        </p:txBody>
      </p:sp>
    </p:spTree>
    <p:extLst>
      <p:ext uri="{BB962C8B-B14F-4D97-AF65-F5344CB8AC3E}">
        <p14:creationId xmlns:p14="http://schemas.microsoft.com/office/powerpoint/2010/main" val="12376445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First Look: Linear Growth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CC984A2-50F4-4344-9838-1B7EEE9FB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784" y="1186249"/>
            <a:ext cx="6778426" cy="35723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6794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Year over year weekly figures show Median growth rate of 5.9% </a:t>
            </a:r>
          </a:p>
          <a:p>
            <a:r>
              <a:rPr lang="en-US" dirty="0"/>
              <a:t>and average growth of 10.6%, well exceeding Parker population growth</a:t>
            </a:r>
          </a:p>
        </p:txBody>
      </p:sp>
    </p:spTree>
    <p:extLst>
      <p:ext uri="{BB962C8B-B14F-4D97-AF65-F5344CB8AC3E}">
        <p14:creationId xmlns:p14="http://schemas.microsoft.com/office/powerpoint/2010/main" val="42631497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Seasonal Model </a:t>
            </a:r>
            <a:br>
              <a:rPr lang="en-US" dirty="0"/>
            </a:br>
            <a:r>
              <a:rPr lang="en-US" dirty="0"/>
              <a:t>(With Forecast)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57122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Seasonal modeling shows similar growth, </a:t>
            </a:r>
          </a:p>
          <a:p>
            <a:r>
              <a:rPr lang="en-US" dirty="0"/>
              <a:t>with spikes for major religious holidays (Christmas/Easter). </a:t>
            </a:r>
          </a:p>
          <a:p>
            <a:r>
              <a:rPr lang="en-US" dirty="0"/>
              <a:t>Continued growth is projected for the future.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DD5DC-A6EF-A94F-A15F-3A9A2538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4829" y="1433383"/>
            <a:ext cx="6684639" cy="3522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4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Space considerations</a:t>
            </a:r>
            <a:br>
              <a:rPr lang="en-US" dirty="0"/>
            </a:br>
            <a:r>
              <a:rPr lang="en-US" dirty="0"/>
              <a:t>(Average </a:t>
            </a:r>
            <a:br>
              <a:rPr lang="en-US" dirty="0"/>
            </a:br>
            <a:r>
              <a:rPr lang="en-US" dirty="0"/>
              <a:t>Service Size)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7264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Average Service size is growing, however a linear model is influenced </a:t>
            </a:r>
          </a:p>
          <a:p>
            <a:r>
              <a:rPr lang="en-US" dirty="0"/>
              <a:t>by the recent ‘Single Service’ experience.  Replacement with representative </a:t>
            </a:r>
          </a:p>
          <a:p>
            <a:r>
              <a:rPr lang="en-US" dirty="0"/>
              <a:t>data may be more informative.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DF59F-F2F6-604A-A785-4038CC7D14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851" y="1445740"/>
            <a:ext cx="6989449" cy="3683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31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Space considerations</a:t>
            </a:r>
            <a:br>
              <a:rPr lang="en-US" dirty="0"/>
            </a:br>
            <a:r>
              <a:rPr lang="en-US" dirty="0"/>
              <a:t>(Average </a:t>
            </a:r>
            <a:br>
              <a:rPr lang="en-US" dirty="0"/>
            </a:br>
            <a:r>
              <a:rPr lang="en-US" dirty="0"/>
              <a:t>Service Size)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6257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Replacing with representative data (based on historical patterns) </a:t>
            </a:r>
          </a:p>
          <a:p>
            <a:r>
              <a:rPr lang="en-US" dirty="0"/>
              <a:t>shows growth in average attendance.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C5E0F3-6DD9-254A-8420-C50882C81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4851" y="1601399"/>
            <a:ext cx="6838780" cy="360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32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Space considerations</a:t>
            </a:r>
            <a:br>
              <a:rPr lang="en-US" dirty="0"/>
            </a:br>
            <a:r>
              <a:rPr lang="en-US" dirty="0"/>
              <a:t>(Average </a:t>
            </a:r>
            <a:br>
              <a:rPr lang="en-US" dirty="0"/>
            </a:br>
            <a:r>
              <a:rPr lang="en-US" dirty="0"/>
              <a:t>Service Size)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51031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Seasonal model shows same growth pattern, </a:t>
            </a:r>
          </a:p>
          <a:p>
            <a:r>
              <a:rPr lang="en-US" dirty="0"/>
              <a:t>dark grey 80% confidence, light grey 95% confidence.</a:t>
            </a:r>
          </a:p>
          <a:p>
            <a:endParaRPr lang="en-US" dirty="0"/>
          </a:p>
          <a:p>
            <a:r>
              <a:rPr lang="en-US" dirty="0"/>
              <a:t>Next year average ~128/service, peak ~150.</a:t>
            </a:r>
          </a:p>
          <a:p>
            <a:r>
              <a:rPr lang="en-US" dirty="0"/>
              <a:t>Peak could reach 175 by 2023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287E28-51B7-A145-B7E2-4256E9C1EE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6007" y="1456822"/>
            <a:ext cx="7200471" cy="379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20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9BBB-B42C-204F-ACB2-77207216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other Factors (pastors, school, snow)</a:t>
            </a:r>
            <a:br>
              <a:rPr lang="en-US" dirty="0"/>
            </a:br>
            <a:r>
              <a:rPr lang="en-US" dirty="0"/>
              <a:t>Affect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78B15-DCA3-0946-851D-F1DCAAD3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Regression model analyzed:</a:t>
            </a:r>
          </a:p>
          <a:p>
            <a:pPr lvl="1"/>
            <a:r>
              <a:rPr lang="en-US" dirty="0"/>
              <a:t>Secular holidays</a:t>
            </a:r>
          </a:p>
          <a:p>
            <a:pPr lvl="1"/>
            <a:r>
              <a:rPr lang="en-US" dirty="0"/>
              <a:t>Religious holidays</a:t>
            </a:r>
          </a:p>
          <a:p>
            <a:pPr lvl="1"/>
            <a:r>
              <a:rPr lang="en-US" dirty="0"/>
              <a:t>Alternate pastors</a:t>
            </a:r>
          </a:p>
          <a:p>
            <a:pPr lvl="1"/>
            <a:r>
              <a:rPr lang="en-US" dirty="0"/>
              <a:t>Church events such as member meetings or socials</a:t>
            </a:r>
          </a:p>
          <a:p>
            <a:pPr lvl="1"/>
            <a:r>
              <a:rPr lang="en-US" dirty="0"/>
              <a:t>Weather events, snow and precipitation</a:t>
            </a:r>
          </a:p>
          <a:p>
            <a:pPr lvl="1"/>
            <a:r>
              <a:rPr lang="en-US" dirty="0"/>
              <a:t>Local schools in or out of session</a:t>
            </a:r>
          </a:p>
          <a:p>
            <a:r>
              <a:rPr lang="en-US" dirty="0"/>
              <a:t>Summary: Religious holidays (Christmas/Easter) significantly affect attendance.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8033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9BBB-B42C-204F-ACB2-77207216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other Factors (pastors, school, snow)</a:t>
            </a:r>
            <a:br>
              <a:rPr lang="en-US" dirty="0"/>
            </a:br>
            <a:r>
              <a:rPr lang="en-US" dirty="0"/>
              <a:t>Affect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78B15-DCA3-0946-851D-F1DCAAD3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Second Multiple Regression model analyzed data excluding religious holidays:</a:t>
            </a:r>
          </a:p>
          <a:p>
            <a:pPr lvl="1"/>
            <a:r>
              <a:rPr lang="en-US" dirty="0"/>
              <a:t>Secular holidays</a:t>
            </a:r>
          </a:p>
          <a:p>
            <a:pPr lvl="1"/>
            <a:r>
              <a:rPr lang="en-US" dirty="0"/>
              <a:t>Alternate pastors</a:t>
            </a:r>
          </a:p>
          <a:p>
            <a:pPr lvl="1"/>
            <a:r>
              <a:rPr lang="en-US" dirty="0"/>
              <a:t>Church events such as member meetings or socials</a:t>
            </a:r>
          </a:p>
          <a:p>
            <a:pPr lvl="1"/>
            <a:r>
              <a:rPr lang="en-US" dirty="0"/>
              <a:t>Weather events, snow and precipitation</a:t>
            </a:r>
          </a:p>
          <a:p>
            <a:pPr lvl="1"/>
            <a:r>
              <a:rPr lang="en-US" dirty="0"/>
              <a:t>Local schools in or out of session</a:t>
            </a:r>
          </a:p>
          <a:p>
            <a:r>
              <a:rPr lang="en-US" dirty="0"/>
              <a:t>Summary:  Alternate pastors tend to draw smaller attendance, ~21 fewer.</a:t>
            </a:r>
          </a:p>
          <a:p>
            <a:pPr lvl="1"/>
            <a:r>
              <a:rPr lang="en-US" dirty="0"/>
              <a:t>New snow tends to reduce attendance, -14 per inch of new snow.</a:t>
            </a:r>
          </a:p>
          <a:p>
            <a:pPr lvl="1"/>
            <a:r>
              <a:rPr lang="en-US" dirty="0"/>
              <a:t>However, if there is existing snow, this mitigates the impact, +5 per inch of existing snow..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5545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9BBB-B42C-204F-ACB2-77207216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78B15-DCA3-0946-851D-F1DCAAD3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Moving to single service did not impact continued attendance</a:t>
            </a:r>
          </a:p>
          <a:p>
            <a:r>
              <a:rPr lang="en-US" dirty="0"/>
              <a:t>Congregation growth is 5-10% per year, more than population growth</a:t>
            </a:r>
          </a:p>
          <a:p>
            <a:r>
              <a:rPr lang="en-US" dirty="0"/>
              <a:t>Growth is projected to continue, peak attendance could reach 175/service in 3 years</a:t>
            </a:r>
          </a:p>
          <a:p>
            <a:r>
              <a:rPr lang="en-US" dirty="0"/>
              <a:t>External factors and one-time events do not statistically impact attendance.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19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93BB74-9765-5946-95F4-E58C5E7A4624}"/>
              </a:ext>
            </a:extLst>
          </p:cNvPr>
          <p:cNvSpPr txBox="1"/>
          <p:nvPr/>
        </p:nvSpPr>
        <p:spPr>
          <a:xfrm>
            <a:off x="4732485" y="3044279"/>
            <a:ext cx="27270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AA85-DEAA-5C48-BE0C-C5374C197E6C}"/>
              </a:ext>
            </a:extLst>
          </p:cNvPr>
          <p:cNvSpPr txBox="1"/>
          <p:nvPr/>
        </p:nvSpPr>
        <p:spPr>
          <a:xfrm>
            <a:off x="10644027" y="5486400"/>
            <a:ext cx="154797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Richard M. Ostberg Ph.D.</a:t>
            </a:r>
          </a:p>
          <a:p>
            <a:r>
              <a:rPr lang="en-US" sz="1100" i="1" dirty="0"/>
              <a:t>Sage Advice LLC</a:t>
            </a:r>
          </a:p>
          <a:p>
            <a:r>
              <a:rPr lang="en-US" sz="1100" i="1" dirty="0"/>
              <a:t>303-547-7015</a:t>
            </a:r>
          </a:p>
        </p:txBody>
      </p:sp>
    </p:spTree>
    <p:extLst>
      <p:ext uri="{BB962C8B-B14F-4D97-AF65-F5344CB8AC3E}">
        <p14:creationId xmlns:p14="http://schemas.microsoft.com/office/powerpoint/2010/main" val="596008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Data Science Practicum</a:t>
            </a:r>
          </a:p>
          <a:p>
            <a:r>
              <a:rPr lang="en-US" dirty="0"/>
              <a:t>Project suggested by Christy Pearson</a:t>
            </a:r>
          </a:p>
          <a:p>
            <a:r>
              <a:rPr lang="en-US" dirty="0"/>
              <a:t>Goal: Draw insights into current and future church attendance based on historical data</a:t>
            </a:r>
          </a:p>
          <a:p>
            <a:r>
              <a:rPr lang="en-US" dirty="0"/>
              <a:t>Research questions:</a:t>
            </a:r>
          </a:p>
          <a:p>
            <a:pPr lvl="1"/>
            <a:r>
              <a:rPr lang="en-US" dirty="0"/>
              <a:t>Did moving to one service for a time impact current attendance?</a:t>
            </a:r>
          </a:p>
          <a:p>
            <a:pPr lvl="1"/>
            <a:r>
              <a:rPr lang="en-US" dirty="0"/>
              <a:t>Has growth kept up with growth in the surrounding area?</a:t>
            </a:r>
          </a:p>
          <a:p>
            <a:pPr lvl="1"/>
            <a:r>
              <a:rPr lang="en-US" dirty="0"/>
              <a:t>Is there a point where growth will require a larger space?</a:t>
            </a:r>
          </a:p>
          <a:p>
            <a:pPr lvl="1"/>
            <a:r>
              <a:rPr lang="en-US" dirty="0"/>
              <a:t>Do other factors impact church attendance?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5384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1EF66E1-BE15-4A43-AAC2-30FCE4647155}"/>
              </a:ext>
            </a:extLst>
          </p:cNvPr>
          <p:cNvSpPr txBox="1"/>
          <p:nvPr/>
        </p:nvSpPr>
        <p:spPr>
          <a:xfrm>
            <a:off x="5556429" y="3059668"/>
            <a:ext cx="1574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20148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112476-295E-BF4B-8510-BF9D4501D3CD}"/>
              </a:ext>
            </a:extLst>
          </p:cNvPr>
          <p:cNvSpPr/>
          <p:nvPr/>
        </p:nvSpPr>
        <p:spPr>
          <a:xfrm>
            <a:off x="2976081" y="256854"/>
            <a:ext cx="6096000" cy="535531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Coefficients For </a:t>
            </a:r>
            <a:r>
              <a:rPr lang="en-US"/>
              <a:t>Multiple Regression</a:t>
            </a:r>
            <a:endParaRPr lang="en-US" dirty="0"/>
          </a:p>
          <a:p>
            <a:r>
              <a:rPr lang="en-US" dirty="0"/>
              <a:t>                  Estimate Std. Error t value </a:t>
            </a:r>
            <a:r>
              <a:rPr lang="en-US" dirty="0" err="1"/>
              <a:t>Pr</a:t>
            </a:r>
            <a:r>
              <a:rPr lang="en-US" dirty="0"/>
              <a:t>(&gt;|t|)    </a:t>
            </a:r>
          </a:p>
          <a:p>
            <a:r>
              <a:rPr lang="en-US" dirty="0"/>
              <a:t>(Intercept)        134.234      4.983  26.937   &lt;2e-16 ***</a:t>
            </a:r>
          </a:p>
          <a:p>
            <a:r>
              <a:rPr lang="en-US" dirty="0" err="1"/>
              <a:t>Secular.Holiday</a:t>
            </a:r>
            <a:r>
              <a:rPr lang="en-US" dirty="0"/>
              <a:t>     -9.815     11.952  -0.821   0.4139    </a:t>
            </a:r>
          </a:p>
          <a:p>
            <a:r>
              <a:rPr lang="en-US" dirty="0" err="1"/>
              <a:t>Religious.Holiday</a:t>
            </a:r>
            <a:r>
              <a:rPr lang="en-US" dirty="0"/>
              <a:t>   31.868     12.649   2.519   0.0137 *  </a:t>
            </a:r>
          </a:p>
          <a:p>
            <a:r>
              <a:rPr lang="en-US" dirty="0" err="1"/>
              <a:t>Alternate.Pastor</a:t>
            </a:r>
            <a:r>
              <a:rPr lang="en-US" dirty="0"/>
              <a:t>   -21.061     12.110  -1.739   0.0858 .  </a:t>
            </a:r>
          </a:p>
          <a:p>
            <a:r>
              <a:rPr lang="en-US" dirty="0" err="1"/>
              <a:t>Church.Event</a:t>
            </a:r>
            <a:r>
              <a:rPr lang="en-US" dirty="0"/>
              <a:t>         9.081     12.977   0.700   0.4860    </a:t>
            </a:r>
          </a:p>
          <a:p>
            <a:r>
              <a:rPr lang="en-US" dirty="0" err="1"/>
              <a:t>Weather.Event</a:t>
            </a:r>
            <a:r>
              <a:rPr lang="en-US" dirty="0"/>
              <a:t>      -24.381     23.322  -1.045   0.2989    </a:t>
            </a:r>
          </a:p>
          <a:p>
            <a:r>
              <a:rPr lang="en-US" dirty="0"/>
              <a:t>Precipitation       -8.822     24.929  -0.354   0.7243    </a:t>
            </a:r>
          </a:p>
          <a:p>
            <a:r>
              <a:rPr lang="en-US" dirty="0"/>
              <a:t>Snow                -8.016      6.263  -1.280   0.2042    </a:t>
            </a:r>
          </a:p>
          <a:p>
            <a:r>
              <a:rPr lang="en-US" dirty="0" err="1"/>
              <a:t>SnowDepth</a:t>
            </a:r>
            <a:r>
              <a:rPr lang="en-US" dirty="0"/>
              <a:t>            4.432      2.850   1.555   0.1238    </a:t>
            </a:r>
          </a:p>
          <a:p>
            <a:r>
              <a:rPr lang="en-US" dirty="0" err="1"/>
              <a:t>DougCtySchoolOut</a:t>
            </a:r>
            <a:r>
              <a:rPr lang="en-US" dirty="0"/>
              <a:t>    -5.741      7.232  -0.794   0.4296    </a:t>
            </a:r>
          </a:p>
          <a:p>
            <a:r>
              <a:rPr lang="en-US" dirty="0"/>
              <a:t>---</a:t>
            </a:r>
          </a:p>
          <a:p>
            <a:r>
              <a:rPr lang="en-US" dirty="0" err="1"/>
              <a:t>Signif</a:t>
            </a:r>
            <a:r>
              <a:rPr lang="en-US" dirty="0"/>
              <a:t>. codes:  0 ‘***’ 0.001 ‘**’ 0.01 ‘*’ 0.05 ‘.’ 0.1 ‘ ’ 1</a:t>
            </a:r>
          </a:p>
          <a:p>
            <a:endParaRPr lang="en-US" dirty="0"/>
          </a:p>
          <a:p>
            <a:r>
              <a:rPr lang="en-US" dirty="0"/>
              <a:t>Residual standard error: 31.61 on 82 degrees of freedom</a:t>
            </a:r>
          </a:p>
          <a:p>
            <a:r>
              <a:rPr lang="en-US" dirty="0"/>
              <a:t>  (101 observations deleted due to missingness)</a:t>
            </a:r>
          </a:p>
          <a:p>
            <a:r>
              <a:rPr lang="en-US" dirty="0"/>
              <a:t>Multiple R-squared:  0.1822,	Adjusted R-squared:  0.09239 </a:t>
            </a:r>
          </a:p>
          <a:p>
            <a:r>
              <a:rPr lang="en-US" dirty="0"/>
              <a:t>F-statistic: 2.029 on 9 and 82 DF,  p-value: 0.04607</a:t>
            </a:r>
          </a:p>
        </p:txBody>
      </p:sp>
    </p:spTree>
    <p:extLst>
      <p:ext uri="{BB962C8B-B14F-4D97-AF65-F5344CB8AC3E}">
        <p14:creationId xmlns:p14="http://schemas.microsoft.com/office/powerpoint/2010/main" val="1772115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3A16B74-BFF6-0144-80C0-067C7D265997}"/>
              </a:ext>
            </a:extLst>
          </p:cNvPr>
          <p:cNvSpPr txBox="1"/>
          <p:nvPr/>
        </p:nvSpPr>
        <p:spPr>
          <a:xfrm>
            <a:off x="2534022" y="359596"/>
            <a:ext cx="712395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Coefficients For Multiple Regression, No holidays</a:t>
            </a:r>
          </a:p>
          <a:p>
            <a:pPr algn="just"/>
            <a:r>
              <a:rPr lang="en-US" dirty="0"/>
              <a:t>                  Estimate Std. Error t value </a:t>
            </a:r>
            <a:r>
              <a:rPr lang="en-US" dirty="0" err="1"/>
              <a:t>Pr</a:t>
            </a:r>
            <a:r>
              <a:rPr lang="en-US" dirty="0"/>
              <a:t>(&gt;|t|)    </a:t>
            </a:r>
          </a:p>
          <a:p>
            <a:pPr algn="just"/>
            <a:r>
              <a:rPr lang="en-US" dirty="0"/>
              <a:t>(Intercept)        135.412      3.177  42.623  &lt; 2e-16 ***</a:t>
            </a:r>
          </a:p>
          <a:p>
            <a:pPr algn="just"/>
            <a:r>
              <a:rPr lang="en-US" dirty="0" err="1"/>
              <a:t>Secular.Holiday</a:t>
            </a:r>
            <a:r>
              <a:rPr lang="en-US" dirty="0"/>
              <a:t>     -8.778      7.913  -1.109 0.270770    </a:t>
            </a:r>
          </a:p>
          <a:p>
            <a:pPr algn="just"/>
            <a:r>
              <a:rPr lang="en-US" dirty="0" err="1"/>
              <a:t>Religious.Holiday</a:t>
            </a:r>
            <a:r>
              <a:rPr lang="en-US" dirty="0"/>
              <a:t>       NA         NA      NA       NA    </a:t>
            </a:r>
          </a:p>
          <a:p>
            <a:pPr algn="just"/>
            <a:r>
              <a:rPr lang="en-US" dirty="0" err="1"/>
              <a:t>Alternate.Pastor</a:t>
            </a:r>
            <a:r>
              <a:rPr lang="en-US" dirty="0"/>
              <a:t>   -21.554      7.561  -2.851 0.005616 ** </a:t>
            </a:r>
          </a:p>
          <a:p>
            <a:pPr algn="just"/>
            <a:r>
              <a:rPr lang="en-US" dirty="0" err="1"/>
              <a:t>Church.Event</a:t>
            </a:r>
            <a:r>
              <a:rPr lang="en-US" dirty="0"/>
              <a:t>         9.731      8.101   1.201 0.233398    </a:t>
            </a:r>
          </a:p>
          <a:p>
            <a:pPr algn="just"/>
            <a:r>
              <a:rPr lang="en-US" dirty="0" err="1"/>
              <a:t>Weather.Event</a:t>
            </a:r>
            <a:r>
              <a:rPr lang="en-US" dirty="0"/>
              <a:t>      -20.124     14.568  -1.381 0.171190    </a:t>
            </a:r>
          </a:p>
          <a:p>
            <a:pPr algn="just"/>
            <a:r>
              <a:rPr lang="en-US" dirty="0"/>
              <a:t>Precipitation       -4.504     15.575  -0.289 0.773209    </a:t>
            </a:r>
          </a:p>
          <a:p>
            <a:pPr algn="just"/>
            <a:r>
              <a:rPr lang="en-US" dirty="0"/>
              <a:t>Snow               -14.498      3.982  -3.641 0.000493 ***</a:t>
            </a:r>
          </a:p>
          <a:p>
            <a:pPr algn="just"/>
            <a:r>
              <a:rPr lang="en-US" dirty="0" err="1"/>
              <a:t>SnowDepth</a:t>
            </a:r>
            <a:r>
              <a:rPr lang="en-US" dirty="0"/>
              <a:t>            5.398      1.785   3.024 0.003401 ** </a:t>
            </a:r>
          </a:p>
          <a:p>
            <a:pPr algn="just"/>
            <a:r>
              <a:rPr lang="en-US" dirty="0" err="1"/>
              <a:t>DougCtySchoolOut</a:t>
            </a:r>
            <a:r>
              <a:rPr lang="en-US" dirty="0"/>
              <a:t>    -7.954      4.706  -1.690 0.095094 .  </a:t>
            </a:r>
          </a:p>
          <a:p>
            <a:pPr algn="just"/>
            <a:r>
              <a:rPr lang="en-US" dirty="0"/>
              <a:t>---</a:t>
            </a:r>
          </a:p>
          <a:p>
            <a:pPr algn="just"/>
            <a:r>
              <a:rPr lang="en-US" dirty="0" err="1"/>
              <a:t>Signif</a:t>
            </a:r>
            <a:r>
              <a:rPr lang="en-US" dirty="0"/>
              <a:t>. codes:  0 ‘***’ 0.001 ‘**’ 0.01 ‘*’ 0.05 ‘.’ 0.1 ‘ ’ 1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Residual standard error: 19.73 on 76 degrees of freedom</a:t>
            </a:r>
          </a:p>
          <a:p>
            <a:pPr algn="just"/>
            <a:r>
              <a:rPr lang="en-US" dirty="0"/>
              <a:t>  (96 observations deleted due to missingness)</a:t>
            </a:r>
          </a:p>
          <a:p>
            <a:pPr algn="just"/>
            <a:r>
              <a:rPr lang="en-US" dirty="0"/>
              <a:t>Multiple R-squared:  0.3406,	Adjusted R-squared:  0.2712 </a:t>
            </a:r>
          </a:p>
          <a:p>
            <a:pPr algn="just"/>
            <a:r>
              <a:rPr lang="en-US" dirty="0"/>
              <a:t>F-statistic: 4.906 on 8 and 76 DF,  p-value: 6.588e-05</a:t>
            </a:r>
          </a:p>
        </p:txBody>
      </p:sp>
    </p:spTree>
    <p:extLst>
      <p:ext uri="{BB962C8B-B14F-4D97-AF65-F5344CB8AC3E}">
        <p14:creationId xmlns:p14="http://schemas.microsoft.com/office/powerpoint/2010/main" val="382112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Church Attendance data provided by Christy</a:t>
            </a:r>
          </a:p>
          <a:p>
            <a:pPr lvl="1"/>
            <a:r>
              <a:rPr lang="en-US" dirty="0"/>
              <a:t>First, Second Service</a:t>
            </a:r>
          </a:p>
          <a:p>
            <a:pPr lvl="1"/>
            <a:r>
              <a:rPr lang="en-US" dirty="0"/>
              <a:t>Christmas Services</a:t>
            </a:r>
          </a:p>
          <a:p>
            <a:pPr lvl="1"/>
            <a:r>
              <a:rPr lang="en-US" dirty="0"/>
              <a:t>Wednesday services and religious observances</a:t>
            </a:r>
          </a:p>
          <a:p>
            <a:pPr lvl="1"/>
            <a:r>
              <a:rPr lang="en-US" dirty="0"/>
              <a:t>Snow events and cancellations</a:t>
            </a:r>
          </a:p>
          <a:p>
            <a:r>
              <a:rPr lang="en-US" dirty="0"/>
              <a:t>Additional data gathered</a:t>
            </a:r>
          </a:p>
          <a:p>
            <a:pPr lvl="1"/>
            <a:r>
              <a:rPr lang="en-US" dirty="0"/>
              <a:t>Snow and precipitation</a:t>
            </a:r>
          </a:p>
          <a:p>
            <a:pPr lvl="1"/>
            <a:r>
              <a:rPr lang="en-US" dirty="0"/>
              <a:t>School status (school in or out)</a:t>
            </a:r>
          </a:p>
          <a:p>
            <a:r>
              <a:rPr lang="en-US" dirty="0"/>
              <a:t>Total attendance and average attendance most useful</a:t>
            </a:r>
          </a:p>
          <a:p>
            <a:r>
              <a:rPr lang="en-US" dirty="0"/>
              <a:t>Sunday services (highest attendance) used for analysis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268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single service over the Summer impact fall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6556" y="4744995"/>
            <a:ext cx="8915739" cy="104923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No significant differences found from pre-single or single-post</a:t>
            </a:r>
          </a:p>
          <a:p>
            <a:r>
              <a:rPr lang="en-US" dirty="0"/>
              <a:t>Tested with and without Easter and Christmas Sunday, 2016</a:t>
            </a:r>
          </a:p>
          <a:p>
            <a:r>
              <a:rPr lang="en-US" dirty="0"/>
              <a:t>However…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AA9430-ADEB-A949-B854-684A8185B9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1853752"/>
            <a:ext cx="5486117" cy="28912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639181E-860C-A342-A375-CA172F05F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83" y="1853752"/>
            <a:ext cx="5486117" cy="2891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66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single service over the weekend impact fall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8"/>
            <a:ext cx="3108064" cy="320111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Comparing Attendance before and after the single service period does show a statistically significant increase</a:t>
            </a:r>
          </a:p>
          <a:p>
            <a:r>
              <a:rPr lang="en-US" dirty="0"/>
              <a:t>Increase from 138 to 155 total attendance on Sundays</a:t>
            </a:r>
          </a:p>
          <a:p>
            <a:r>
              <a:rPr lang="en-US" dirty="0"/>
              <a:t>Partially explained by growth of attendance overall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15FC9-0384-6D43-B735-FB859248B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282" y="1866110"/>
            <a:ext cx="6121572" cy="322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7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single service over the weekend impact fall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8"/>
            <a:ext cx="3108064" cy="3201117"/>
          </a:xfrm>
        </p:spPr>
        <p:txBody>
          <a:bodyPr>
            <a:normAutofit/>
          </a:bodyPr>
          <a:lstStyle/>
          <a:p>
            <a:r>
              <a:rPr lang="en-US" dirty="0"/>
              <a:t>Another look showing attendance distribution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ED48F3-AB88-C244-9C58-72F092174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949" y="1891128"/>
            <a:ext cx="7622514" cy="401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83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single service over the weekend impact fall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8"/>
            <a:ext cx="3108064" cy="32011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Comparing Attendance in 2019-2020 shows attendance is the same before and after</a:t>
            </a:r>
          </a:p>
          <a:p>
            <a:r>
              <a:rPr lang="en-US" dirty="0"/>
              <a:t>Average total attendance on Sundays 154.5 vs 155</a:t>
            </a:r>
          </a:p>
          <a:p>
            <a:endParaRPr lang="en-US" dirty="0"/>
          </a:p>
          <a:p>
            <a:r>
              <a:rPr lang="en-US" dirty="0"/>
              <a:t>Mean attendance during single service was 126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C4D1AC-5DA0-B14E-BB10-CB881FDB1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569" y="1891128"/>
            <a:ext cx="6146285" cy="3239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691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single service over the weekend impact fall attendance in 2019-20?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8"/>
            <a:ext cx="3108064" cy="3201117"/>
          </a:xfrm>
        </p:spPr>
        <p:txBody>
          <a:bodyPr>
            <a:normAutofit/>
          </a:bodyPr>
          <a:lstStyle/>
          <a:p>
            <a:r>
              <a:rPr lang="en-US" dirty="0"/>
              <a:t>Another look showing attendance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3C666F-88D2-7940-A0F7-5E2829233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9643" y="1891128"/>
            <a:ext cx="6778426" cy="357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86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Corollary:  Was Wednesday attendance Affected?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9"/>
            <a:ext cx="2663221" cy="3014504"/>
          </a:xfrm>
        </p:spPr>
        <p:txBody>
          <a:bodyPr>
            <a:normAutofit/>
          </a:bodyPr>
          <a:lstStyle/>
          <a:p>
            <a:r>
              <a:rPr lang="en-US" dirty="0"/>
              <a:t>Average Wednesday attendance is up from 65 to 77 on average, but is not statistically significant.</a:t>
            </a:r>
          </a:p>
          <a:p>
            <a:r>
              <a:rPr lang="en-US" dirty="0"/>
              <a:t>Partially explained by growth.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28B18E-2CAB-4A4E-A1EB-E9C54674F5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8922" y="1891129"/>
            <a:ext cx="7337838" cy="386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12741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1114</TotalTime>
  <Words>1040</Words>
  <Application>Microsoft Macintosh PowerPoint</Application>
  <PresentationFormat>Widescreen</PresentationFormat>
  <Paragraphs>131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Gill Sans MT</vt:lpstr>
      <vt:lpstr>Gallery</vt:lpstr>
      <vt:lpstr>Church Attendance Analysis</vt:lpstr>
      <vt:lpstr>Background</vt:lpstr>
      <vt:lpstr>Data Overview</vt:lpstr>
      <vt:lpstr>Research Q: Did single service over the Summer impact fall attendance?</vt:lpstr>
      <vt:lpstr>Research Q: Did single service over the weekend impact fall attendance?</vt:lpstr>
      <vt:lpstr>Research Q: Did single service over the weekend impact fall attendance?</vt:lpstr>
      <vt:lpstr>Research Q: Did single service over the weekend impact fall attendance?</vt:lpstr>
      <vt:lpstr>Research Q: Did single service over the weekend impact fall attendance in 2019-20?</vt:lpstr>
      <vt:lpstr>Corollary:  Was Wednesday attendance Affected?</vt:lpstr>
      <vt:lpstr>Research Question: Has Church Growth Kept up with Parker Growth?</vt:lpstr>
      <vt:lpstr>First Look: Linear Growth</vt:lpstr>
      <vt:lpstr>Seasonal Model  (With Forecast)</vt:lpstr>
      <vt:lpstr>Space considerations (Average  Service Size)</vt:lpstr>
      <vt:lpstr>Space considerations (Average  Service Size)</vt:lpstr>
      <vt:lpstr>Space considerations (Average  Service Size)</vt:lpstr>
      <vt:lpstr>Do other Factors (pastors, school, snow) Affect attendance?</vt:lpstr>
      <vt:lpstr>Do other Factors (pastors, school, snow) Affect attendance?</vt:lpstr>
      <vt:lpstr>Summary of findings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Church Attendance Analysis</dc:title>
  <dc:subject/>
  <dc:creator>Matt Ostberg</dc:creator>
  <cp:keywords/>
  <dc:description/>
  <cp:lastModifiedBy>Matt Ostberg</cp:lastModifiedBy>
  <cp:revision>12</cp:revision>
  <dcterms:created xsi:type="dcterms:W3CDTF">2020-02-22T02:18:15Z</dcterms:created>
  <dcterms:modified xsi:type="dcterms:W3CDTF">2020-03-04T13:46:23Z</dcterms:modified>
  <cp:category/>
</cp:coreProperties>
</file>